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58" r:id="rId39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48"/>
    <p:restoredTop sz="50000"/>
  </p:normalViewPr>
  <p:slideViewPr>
    <p:cSldViewPr snapToGrid="0" snapToObjects="1">
      <p:cViewPr varScale="1">
        <p:scale>
          <a:sx n="69" d="100"/>
          <a:sy n="69" d="100"/>
        </p:scale>
        <p:origin x="57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25/08/2026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0518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25/08/2026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04263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25/08/2026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03313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25/08/2026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18302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25/08/2026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21862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25/08/2026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97167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25/08/2026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40459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25/08/2026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06710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25/08/2026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05118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25/08/2026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320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25/08/2026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273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12281-1AA8-CE4A-A554-8B9E186C39A7}" type="datetimeFigureOut">
              <a:rPr lang="es-ES_tradnl" smtClean="0"/>
              <a:t>25/08/2026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B02DB-5781-F943-94F9-873A9A973557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20085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2">
            <a:extLst>
              <a:ext uri="{FF2B5EF4-FFF2-40B4-BE49-F238E27FC236}">
                <a16:creationId xmlns:a16="http://schemas.microsoft.com/office/drawing/2014/main" id="{3735C8F2-24DE-084C-BDA5-69D863E473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0107" y="3855425"/>
            <a:ext cx="6242892" cy="804709"/>
          </a:xfrm>
        </p:spPr>
        <p:txBody>
          <a:bodyPr>
            <a:normAutofit/>
          </a:bodyPr>
          <a:lstStyle/>
          <a:p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Título Presentación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931D569-E374-634D-BD7B-978B14473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88" y="75390"/>
            <a:ext cx="12195188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60D8D7D-95B7-3C2C-F18A-CEF65C0D3F83}"/>
              </a:ext>
            </a:extLst>
          </p:cNvPr>
          <p:cNvSpPr txBox="1"/>
          <p:nvPr/>
        </p:nvSpPr>
        <p:spPr>
          <a:xfrm>
            <a:off x="701826" y="1149727"/>
            <a:ext cx="50569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Cambria" panose="02040503050406030204" pitchFamily="18" charset="0"/>
                <a:ea typeface="Cambria" panose="02040503050406030204" pitchFamily="18" charset="0"/>
              </a:rPr>
              <a:t>Instituto de Proyección Regional y Educación a Distancia -IPRED - UIS</a:t>
            </a:r>
            <a:r>
              <a:rPr lang="es-MX" sz="2000" b="1" dirty="0"/>
              <a:t>		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FA8B497-D881-2CD1-2F0B-B1232F932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1027" y="974382"/>
            <a:ext cx="872063" cy="797066"/>
          </a:xfrm>
          <a:prstGeom prst="rect">
            <a:avLst/>
          </a:prstGeom>
          <a:effectLst>
            <a:glow rad="127000">
              <a:schemeClr val="accent1"/>
            </a:glo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282E13A-4C19-C5BD-F79E-EA8E3075C787}"/>
              </a:ext>
            </a:extLst>
          </p:cNvPr>
          <p:cNvSpPr txBox="1"/>
          <p:nvPr/>
        </p:nvSpPr>
        <p:spPr>
          <a:xfrm>
            <a:off x="940107" y="3759298"/>
            <a:ext cx="10157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Cambria" panose="02040503050406030204" pitchFamily="18" charset="0"/>
                <a:ea typeface="Cambria" panose="02040503050406030204" pitchFamily="18" charset="0"/>
              </a:rPr>
              <a:t>Procedimiento administrativo desarrollo y entrega de proyectos de grado Administración Agroindustrial</a:t>
            </a:r>
            <a:r>
              <a:rPr lang="es-MX" sz="2800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6323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1: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Elaboración del listado  de proyectos de grado 1 y 2 (En base a los resultados del semestre anterior y al reporte de los tutores de la asignatura Diseño de la investigación)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587783" y="3117275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Excel "Agrodirectores"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91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2: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Elaboración de los calendarios de desarrollo y entrega de proyecto de grado 1 y 2, en base al calendario académico actual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587783" y="3117275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Dos archivos: calendario de proyecto 1 y calendario de proyecto 2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018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3: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Elaboración y envío de encuesta a los estudiantes de seguimiento del trabajo con sus directores durante el semestre anterior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"Correos electrónicos Formulario de Google"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688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4: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Elaboración y envío de encuesta a los tutores tanto directores como evaluadores de trabajo de grado 1 y 2, con el fin de consultar la disponibilidad actual de cada uno de los tutores para evaluar y dirigir proyectos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"Correos electrónicos Formulario de Google"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013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5: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Programación de reunión informativa con los tutores directores de proyecto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Listado de Asistencia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542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6: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Revisión del listado de matriculados actualizado, con el fin de conocer cuáles son los estudiantes del listado Agrodirectores que se encuentran matriculados y a los cuales se les pueden nombrar los directores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Listado de matriculados a la fecha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759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7: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Definición de los directores de proyecto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Excel "Agrodirectores“ Acta del comité de proyectos de grado"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27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8: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Consulta a los tutores sobre su disponibilidad para dirigir los proyectos (solo serán nombrados los tutores que acepten la dirección, en caso contrario se deben cambiar)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Correos electrónicos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726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9: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Creación de los grupos de WhatsApp de proyecto de grado 1 y 2, con fines de compartir información con los estudiantes también por este medio.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Grupos de WhatsApp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369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10: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Envío del nombramiento de directores de proyecto de grado 1 y 2 a la Subdirección Administrativa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 los Programas Agroindustriales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Excel "Agrodirectores“ Acta del comité de proyectos de grado Word Solicitud formal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291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11: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Envío de correos de nombramiento de directores a los estudiantes y tutores (Adjuntando los calendarios, los formatos del documento, formatos de carta aval y seguimiento de asesorías y los datos de correo del tutor y datos de contacto de los estudiantes, con el fin de que se pongan en contacto)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Correos electrónicos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510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12: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Registro en el sistema de nuevas versiones de los proyectos de grado 1 y revisión de los registros de proyecto de grado 2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Sistema Nuevas Versiones UIS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46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13: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Solicitud de capacitación por parte de biblioteca UIS, acerca de normas APA, a los estudiantes de proyecto de grado 2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 err="1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Power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 </a:t>
            </a:r>
            <a:r>
              <a:rPr lang="es-MX" dirty="0" err="1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point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, normas APA Biblioteca UIS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565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14: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Envío de correos de recordatorio de entrega de avances y entrega final a los estudiantes y tutores, una semana antes de la fecha estipulada en el calendario 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Correos Electrónicos 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026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15: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Recepción y respuesta durante todo el proceso a dudas o solicitudes de estudiantes y tutores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Correos Electrónicos 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336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16: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Recepción de la entrega final de los documentos de proyecto de grado 2 (Los estudiantes deberán adjuntar documentos en formato Word, carta aval y formato de seguimiento de asesorías debidamente firmados por director y estudiantes)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Correos Electrónicos 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020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17: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Envío de correo informativo a los estudiantes que no hicieron entrega de sus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Correos Electrónicos 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091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18: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Definición de los evaluadores de proyecto de grado 2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Excel “Agrodirectores“ Acta del comité de proyectos de grado"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535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19: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Consulta a los tutores sobre su disponibilidad para evaluar los proyectos (solo serán nombrados los tutores que acepten la asignación, en caso contrario se deben cambiar)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Correos Electrónicos </a:t>
            </a:r>
          </a:p>
          <a:p>
            <a:pPr algn="l"/>
            <a:endParaRPr lang="es-MX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8258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20: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Envío del nombramiento de evaluadores a la Subdirección Administrativa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 los Programas Agroindustriales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Excel "Agrodirectores"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Acta del comité de proyectos de grado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Word Solicitud formal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910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21: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Envío de los documentos a los evaluadores de proyecto de grado 2 por medio de un correo electrónico formal de la asignación (Tener en cuenta que los estudiantes no deben conocer a sus evaluadores hasta el día de la sustentación)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Correos Electrónicos 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4658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22: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Recepción de los conceptos y correcciones de los evaluadores y envío tanto a los estudiantes como a los tutores de manera oportuna, realizando un seguimiento que permita cumplir con los tiempos estipulados 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Correos Electrónicos 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557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23: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Programar las sustentaciones de los proyectos una vez estos sean aprobados para sustentar por parte de los dos evaluadores (Incluye programación, envío de enlace de Zoom a tutores y estudiantes y envío de correo de notificación a los estudiantes)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Correos Electrónicos 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8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24: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Envío de los formatos de evaluación y nota a cada uno de los evaluadores de los proyectos que vayan a ser sustentados, añadiendo la información de cada proyecto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Correos Electrónicos 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2636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25: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Moderación de las sustentaciones, soporte, exposición de indicaciones y resolución de dudas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ES_tradnl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Grabación de la sustentación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4315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26: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Recepción de los formatos de evaluación y nota y envío a los directores para su respectiva firma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ES_tradnl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Correos electrónicos 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0864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27: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Envío de los formatos de evaluación y nota a los estudiantes, adjuntando el instructivo de grados UIS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ES_tradnl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Correos electrónicos 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3212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28: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Envío a los directores del formato de evaluación de proyecto de grado 1 (Los directores deberán enviar los formatos diligenciados para cada uno de los proyectos que se encuentran bajo su dirección)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ES_tradnl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Correos electrónicos 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2761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29:</a:t>
            </a: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Recepción de la entrega final de los documentos de proyecto de grado 1 (Los estudiantes deberán adjuntar documentos en formato Word, carta aval y formato de seguimiento de asesorías debidamente firmados por director y estudiantes)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ES_tradnl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Correos electrónicos 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4847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30: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Envío de correo informativo a los estudiantes que no hicieron entrega de sus anteproyectos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ES_tradnl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Correos electrónicos 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0613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31: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Programación y evaluación de las sustentaciones de proyecto de grado 1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Excel Sustentaciones proyecto de grado 1 (con hora definida para cada proyecto)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0141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32: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Envío de retroalimentación dada por parte de los miembros del comité de proyectos a los estudiantes y directores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Excel Sustentaciones proyecto de grado 1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1263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455363" y="779657"/>
            <a:ext cx="6672549" cy="2682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Actividad 33: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Registro en el sistema de nuevas versiones de las notas de proyecto de grado 1 y 2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807073C5-56BD-C1DF-27E7-693297991D8D}"/>
              </a:ext>
            </a:extLst>
          </p:cNvPr>
          <p:cNvSpPr txBox="1">
            <a:spLocks/>
          </p:cNvSpPr>
          <p:nvPr/>
        </p:nvSpPr>
        <p:spPr>
          <a:xfrm>
            <a:off x="455364" y="4398819"/>
            <a:ext cx="6672549" cy="10598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Responsable:</a:t>
            </a: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Coordinador del comité de proyectos de grado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AD929A-2D3A-6D99-07A8-8FE53EDAE60F}"/>
              </a:ext>
            </a:extLst>
          </p:cNvPr>
          <p:cNvSpPr txBox="1">
            <a:spLocks/>
          </p:cNvSpPr>
          <p:nvPr/>
        </p:nvSpPr>
        <p:spPr>
          <a:xfrm>
            <a:off x="7172146" y="3103423"/>
            <a:ext cx="5019854" cy="1627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_tradnl" sz="2500" b="1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Documento de referencia:</a:t>
            </a:r>
          </a:p>
          <a:p>
            <a:pPr algn="l"/>
            <a:r>
              <a:rPr lang="es-MX" sz="2500" dirty="0">
                <a:solidFill>
                  <a:schemeClr val="tx2">
                    <a:lumMod val="75000"/>
                  </a:schemeClr>
                </a:solidFill>
                <a:latin typeface="Myriad Pro Semibold" panose="020B0503030403020204" pitchFamily="34" charset="0"/>
              </a:rPr>
              <a:t>"Word Evidencia de notas subidas al Sistema Nuevas Versiones UIS"</a:t>
            </a:r>
          </a:p>
          <a:p>
            <a:pPr algn="l"/>
            <a:endParaRPr lang="es-ES_tradnl" sz="2500" b="1" dirty="0">
              <a:solidFill>
                <a:schemeClr val="tx2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2317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0" y="207074"/>
            <a:ext cx="11960147" cy="160113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MX" b="1" dirty="0">
                <a:solidFill>
                  <a:schemeClr val="accent6">
                    <a:lumMod val="75000"/>
                  </a:schemeClr>
                </a:solidFill>
                <a:latin typeface="Myriad Pro Semibold" panose="020B0503030403020204" pitchFamily="34" charset="0"/>
              </a:rPr>
              <a:t>Recomendaciones Procedimiento administrativo desarrollo y entrega de proyectos de grado Administración Agroindustrial			</a:t>
            </a:r>
          </a:p>
          <a:p>
            <a:pPr algn="l"/>
            <a:endParaRPr lang="es-ES_tradnl" b="1" dirty="0">
              <a:solidFill>
                <a:schemeClr val="accent6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b="1" dirty="0">
                <a:solidFill>
                  <a:schemeClr val="accent6">
                    <a:lumMod val="75000"/>
                  </a:schemeClr>
                </a:solidFill>
                <a:latin typeface="Myriad Pro Semibold" panose="020B0503030403020204" pitchFamily="34" charset="0"/>
              </a:rPr>
              <a:t>		</a:t>
            </a:r>
          </a:p>
          <a:p>
            <a:pPr algn="l"/>
            <a:endParaRPr lang="es-ES_tradnl" b="1" dirty="0">
              <a:solidFill>
                <a:schemeClr val="accent6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16574F-7E2D-863C-CE12-4A557838616A}"/>
              </a:ext>
            </a:extLst>
          </p:cNvPr>
          <p:cNvSpPr txBox="1"/>
          <p:nvPr/>
        </p:nvSpPr>
        <p:spPr>
          <a:xfrm>
            <a:off x="358381" y="1963754"/>
            <a:ext cx="63195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tx2">
                    <a:lumMod val="50000"/>
                  </a:schemeClr>
                </a:solidFill>
              </a:rPr>
              <a:t>En el listado Agrodirectores es importante tener en cuenta todos los proyectos que se encuentran en estados pendientes y que vienen del listado anterior, con el fin de tener un seguimiento de todos los proyectos.</a:t>
            </a:r>
          </a:p>
          <a:p>
            <a:r>
              <a:rPr lang="es-MX" b="1" dirty="0">
                <a:solidFill>
                  <a:schemeClr val="tx2">
                    <a:lumMod val="50000"/>
                  </a:schemeClr>
                </a:solidFill>
              </a:rPr>
              <a:t>	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AE52338-3CAF-4C45-9D4D-2A3FA2352B8C}"/>
              </a:ext>
            </a:extLst>
          </p:cNvPr>
          <p:cNvSpPr txBox="1"/>
          <p:nvPr/>
        </p:nvSpPr>
        <p:spPr>
          <a:xfrm>
            <a:off x="6096000" y="2828835"/>
            <a:ext cx="63195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MX" b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tx2">
                    <a:lumMod val="50000"/>
                  </a:schemeClr>
                </a:solidFill>
              </a:rPr>
              <a:t>Realizar una revisión periódica del listado de matriculados actualizado, con el fin de realizar nombramientos solo para estudiantes que se encuentran matriculados y realizar un seguimiento de los estudiantes que se matriculen en fechas posteriores a las establecidas para dicho proceso.	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E430B16-5F4F-780E-0E33-0D641CFE9ED2}"/>
              </a:ext>
            </a:extLst>
          </p:cNvPr>
          <p:cNvSpPr txBox="1"/>
          <p:nvPr/>
        </p:nvSpPr>
        <p:spPr>
          <a:xfrm>
            <a:off x="455363" y="4029165"/>
            <a:ext cx="63195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MX" b="1" dirty="0">
              <a:solidFill>
                <a:schemeClr val="tx2">
                  <a:lumMod val="50000"/>
                </a:schemeClr>
              </a:solidFill>
            </a:endParaRPr>
          </a:p>
          <a:p>
            <a:pPr algn="r"/>
            <a:endParaRPr lang="es-MX" b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tx2">
                    <a:lumMod val="50000"/>
                  </a:schemeClr>
                </a:solidFill>
              </a:rPr>
              <a:t>Dar respuesta (confirmación de recibido o respuesta a la consulta) a todos los correos referentes a consultas o información de proyecto de grado de los tutores y estudiantes.	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0969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0" y="207074"/>
            <a:ext cx="11960147" cy="160113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MX" b="1" dirty="0">
                <a:solidFill>
                  <a:schemeClr val="accent6">
                    <a:lumMod val="75000"/>
                  </a:schemeClr>
                </a:solidFill>
                <a:latin typeface="Myriad Pro Semibold" panose="020B0503030403020204" pitchFamily="34" charset="0"/>
              </a:rPr>
              <a:t>Recomendaciones Procedimiento administrativo desarrollo y entrega de proyectos de grado Administración Agroindustrial			</a:t>
            </a:r>
          </a:p>
          <a:p>
            <a:pPr algn="l"/>
            <a:endParaRPr lang="es-ES_tradnl" b="1" dirty="0">
              <a:solidFill>
                <a:schemeClr val="accent6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b="1" dirty="0">
                <a:solidFill>
                  <a:schemeClr val="accent6">
                    <a:lumMod val="75000"/>
                  </a:schemeClr>
                </a:solidFill>
                <a:latin typeface="Myriad Pro Semibold" panose="020B0503030403020204" pitchFamily="34" charset="0"/>
              </a:rPr>
              <a:t>		</a:t>
            </a:r>
          </a:p>
          <a:p>
            <a:pPr algn="l"/>
            <a:endParaRPr lang="es-ES_tradnl" b="1" dirty="0">
              <a:solidFill>
                <a:schemeClr val="accent6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16574F-7E2D-863C-CE12-4A557838616A}"/>
              </a:ext>
            </a:extLst>
          </p:cNvPr>
          <p:cNvSpPr txBox="1"/>
          <p:nvPr/>
        </p:nvSpPr>
        <p:spPr>
          <a:xfrm>
            <a:off x="358381" y="1963754"/>
            <a:ext cx="63195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tx2">
                    <a:lumMod val="50000"/>
                  </a:schemeClr>
                </a:solidFill>
              </a:rPr>
              <a:t>Todo cambio, requerimiento y demás por parte de estudiantes y tutores y sus respuestas por parte de la coordinación de proyectos deben quedar registradas y con evidencia en el correo electrónico.			</a:t>
            </a:r>
          </a:p>
          <a:p>
            <a:r>
              <a:rPr lang="es-MX" b="1" dirty="0">
                <a:solidFill>
                  <a:schemeClr val="tx2">
                    <a:lumMod val="50000"/>
                  </a:schemeClr>
                </a:solidFill>
              </a:rPr>
              <a:t>	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AE52338-3CAF-4C45-9D4D-2A3FA2352B8C}"/>
              </a:ext>
            </a:extLst>
          </p:cNvPr>
          <p:cNvSpPr txBox="1"/>
          <p:nvPr/>
        </p:nvSpPr>
        <p:spPr>
          <a:xfrm>
            <a:off x="6096000" y="2828835"/>
            <a:ext cx="63195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MX" b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tx2">
                    <a:lumMod val="50000"/>
                  </a:schemeClr>
                </a:solidFill>
              </a:rPr>
              <a:t>Compartir formatos e información también a los estudiantes por medio de los grupos de WhatsApp, debido a que es un medio de comunicación más directa, teniendo en cuenta las condiciones de señal de los estudiantes.			</a:t>
            </a:r>
          </a:p>
          <a:p>
            <a:r>
              <a:rPr lang="es-MX" b="1" dirty="0">
                <a:solidFill>
                  <a:schemeClr val="tx2">
                    <a:lumMod val="50000"/>
                  </a:schemeClr>
                </a:solidFill>
              </a:rPr>
              <a:t>	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E430B16-5F4F-780E-0E33-0D641CFE9ED2}"/>
              </a:ext>
            </a:extLst>
          </p:cNvPr>
          <p:cNvSpPr txBox="1"/>
          <p:nvPr/>
        </p:nvSpPr>
        <p:spPr>
          <a:xfrm>
            <a:off x="455363" y="4029165"/>
            <a:ext cx="63195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MX" b="1" dirty="0">
              <a:solidFill>
                <a:schemeClr val="tx2">
                  <a:lumMod val="50000"/>
                </a:schemeClr>
              </a:solidFill>
            </a:endParaRPr>
          </a:p>
          <a:p>
            <a:pPr algn="r"/>
            <a:endParaRPr lang="es-MX" b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tx2">
                    <a:lumMod val="50000"/>
                  </a:schemeClr>
                </a:solidFill>
              </a:rPr>
              <a:t>Consultar y hacer seguimiento al nombramiento de directores y evaluadores por parte de la Subdirección Administrativa.				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3308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AD32094B-DEDE-A648-95FA-5D07F9802D5F}"/>
              </a:ext>
            </a:extLst>
          </p:cNvPr>
          <p:cNvSpPr txBox="1">
            <a:spLocks/>
          </p:cNvSpPr>
          <p:nvPr/>
        </p:nvSpPr>
        <p:spPr>
          <a:xfrm>
            <a:off x="0" y="207074"/>
            <a:ext cx="11960147" cy="160113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MX" b="1" dirty="0">
                <a:solidFill>
                  <a:schemeClr val="accent6">
                    <a:lumMod val="75000"/>
                  </a:schemeClr>
                </a:solidFill>
                <a:latin typeface="Myriad Pro Semibold" panose="020B0503030403020204" pitchFamily="34" charset="0"/>
              </a:rPr>
              <a:t>Recomendaciones Procedimiento administrativo desarrollo y entrega de proyectos de grado Administración Agroindustrial			</a:t>
            </a:r>
          </a:p>
          <a:p>
            <a:pPr algn="l"/>
            <a:endParaRPr lang="es-ES_tradnl" b="1" dirty="0">
              <a:solidFill>
                <a:schemeClr val="accent6">
                  <a:lumMod val="75000"/>
                </a:schemeClr>
              </a:solidFill>
              <a:latin typeface="Myriad Pro Semibold" panose="020B0503030403020204" pitchFamily="34" charset="0"/>
            </a:endParaRPr>
          </a:p>
          <a:p>
            <a:pPr algn="l"/>
            <a:r>
              <a:rPr lang="es-MX" b="1" dirty="0">
                <a:solidFill>
                  <a:schemeClr val="accent6">
                    <a:lumMod val="75000"/>
                  </a:schemeClr>
                </a:solidFill>
                <a:latin typeface="Myriad Pro Semibold" panose="020B0503030403020204" pitchFamily="34" charset="0"/>
              </a:rPr>
              <a:t>		</a:t>
            </a:r>
          </a:p>
          <a:p>
            <a:pPr algn="l"/>
            <a:endParaRPr lang="es-ES_tradnl" b="1" dirty="0">
              <a:solidFill>
                <a:schemeClr val="accent6">
                  <a:lumMod val="75000"/>
                </a:schemeClr>
              </a:solidFill>
              <a:latin typeface="Myriad Pro Semibold" panose="020B0503030403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16574F-7E2D-863C-CE12-4A557838616A}"/>
              </a:ext>
            </a:extLst>
          </p:cNvPr>
          <p:cNvSpPr txBox="1"/>
          <p:nvPr/>
        </p:nvSpPr>
        <p:spPr>
          <a:xfrm>
            <a:off x="0" y="1524850"/>
            <a:ext cx="63195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tx2">
                    <a:lumMod val="50000"/>
                  </a:schemeClr>
                </a:solidFill>
              </a:rPr>
              <a:t>Por facilidad de consulta de información y teniendo en cuenta la cantidad de proyectos es necesario mantener un registro de observaciones y seguimiento de los procesos de cada proyecto en el archivo de Agrodirectores, así como un registro de la entrega de avances, formatos y demás en el OneDrive destinado para ese fin.				</a:t>
            </a:r>
          </a:p>
          <a:p>
            <a:r>
              <a:rPr lang="es-MX" b="1" dirty="0">
                <a:solidFill>
                  <a:schemeClr val="tx2">
                    <a:lumMod val="50000"/>
                  </a:schemeClr>
                </a:solidFill>
              </a:rPr>
              <a:t>	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AE52338-3CAF-4C45-9D4D-2A3FA2352B8C}"/>
              </a:ext>
            </a:extLst>
          </p:cNvPr>
          <p:cNvSpPr txBox="1"/>
          <p:nvPr/>
        </p:nvSpPr>
        <p:spPr>
          <a:xfrm>
            <a:off x="6009055" y="3018341"/>
            <a:ext cx="63195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MX" b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tx2">
                    <a:lumMod val="50000"/>
                  </a:schemeClr>
                </a:solidFill>
              </a:rPr>
              <a:t>Realizar revisión de los registros en nuevas versiones con el fin de que se mantengan actualizados los datos de cada proyecto como el título, directores y demás (Tener en cuenta al subir las notas de proyecto 2 que se deben registrar los evaluadores).		</a:t>
            </a:r>
          </a:p>
          <a:p>
            <a:r>
              <a:rPr lang="es-MX" b="1" dirty="0">
                <a:solidFill>
                  <a:schemeClr val="tx2">
                    <a:lumMod val="50000"/>
                  </a:schemeClr>
                </a:solidFill>
              </a:rPr>
              <a:t>	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E430B16-5F4F-780E-0E33-0D641CFE9ED2}"/>
              </a:ext>
            </a:extLst>
          </p:cNvPr>
          <p:cNvSpPr txBox="1"/>
          <p:nvPr/>
        </p:nvSpPr>
        <p:spPr>
          <a:xfrm>
            <a:off x="0" y="4438239"/>
            <a:ext cx="63195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MX" b="1" dirty="0">
              <a:solidFill>
                <a:schemeClr val="tx2">
                  <a:lumMod val="50000"/>
                </a:schemeClr>
              </a:solidFill>
            </a:endParaRPr>
          </a:p>
          <a:p>
            <a:pPr algn="r"/>
            <a:endParaRPr lang="es-MX" b="1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tx2">
                    <a:lumMod val="50000"/>
                  </a:schemeClr>
                </a:solidFill>
              </a:rPr>
              <a:t>Programar solo las sustentaciones de los proyectos que hayan sido aprobados por los dos evaluadores.			</a:t>
            </a:r>
          </a:p>
          <a:p>
            <a:r>
              <a:rPr lang="es-MX" b="1" dirty="0">
                <a:solidFill>
                  <a:schemeClr val="tx2">
                    <a:lumMod val="50000"/>
                  </a:schemeClr>
                </a:solidFill>
              </a:rPr>
              <a:t>				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5523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90A5636-19EF-084A-86B9-632E7C533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88" y="0"/>
            <a:ext cx="12195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799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</TotalTime>
  <Words>1948</Words>
  <Application>Microsoft Office PowerPoint</Application>
  <PresentationFormat>Widescreen</PresentationFormat>
  <Paragraphs>268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EIDER.PRECIADO@correo.uis.edu.co</cp:lastModifiedBy>
  <cp:revision>36</cp:revision>
  <dcterms:created xsi:type="dcterms:W3CDTF">2019-03-06T15:22:16Z</dcterms:created>
  <dcterms:modified xsi:type="dcterms:W3CDTF">2026-08-25T16:18:52Z</dcterms:modified>
</cp:coreProperties>
</file>