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6" r:id="rId2"/>
    <p:sldId id="257" r:id="rId3"/>
    <p:sldId id="259" r:id="rId4"/>
    <p:sldId id="260" r:id="rId5"/>
    <p:sldId id="258" r:id="rId6"/>
  </p:sldIdLst>
  <p:sldSz cx="12192000" cy="6858000"/>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6C3E53-E473-469B-CC0A-3DAD30F2BD11}" v="8" dt="2025-09-23T16:55:15.0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48"/>
    <p:restoredTop sz="50000"/>
  </p:normalViewPr>
  <p:slideViewPr>
    <p:cSldViewPr snapToGrid="0" snapToObjects="1">
      <p:cViewPr varScale="1">
        <p:scale>
          <a:sx n="113" d="100"/>
          <a:sy n="113" d="100"/>
        </p:scale>
        <p:origin x="21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N DARIO PORRAS GOMEZ" userId="S::ivandapo@uis.edu.co::89526021-de4e-4945-bbea-d101833802c2" providerId="AD" clId="Web-{406C3E53-E473-469B-CC0A-3DAD30F2BD11}"/>
    <pc:docChg chg="modSld">
      <pc:chgData name="IVAN DARIO PORRAS GOMEZ" userId="S::ivandapo@uis.edu.co::89526021-de4e-4945-bbea-d101833802c2" providerId="AD" clId="Web-{406C3E53-E473-469B-CC0A-3DAD30F2BD11}" dt="2025-09-23T16:55:15.053" v="3" actId="20577"/>
      <pc:docMkLst>
        <pc:docMk/>
      </pc:docMkLst>
      <pc:sldChg chg="modSp">
        <pc:chgData name="IVAN DARIO PORRAS GOMEZ" userId="S::ivandapo@uis.edu.co::89526021-de4e-4945-bbea-d101833802c2" providerId="AD" clId="Web-{406C3E53-E473-469B-CC0A-3DAD30F2BD11}" dt="2025-09-23T16:55:15.053" v="3" actId="20577"/>
        <pc:sldMkLst>
          <pc:docMk/>
          <pc:sldMk cId="1259332018" sldId="259"/>
        </pc:sldMkLst>
        <pc:spChg chg="mod">
          <ac:chgData name="IVAN DARIO PORRAS GOMEZ" userId="S::ivandapo@uis.edu.co::89526021-de4e-4945-bbea-d101833802c2" providerId="AD" clId="Web-{406C3E53-E473-469B-CC0A-3DAD30F2BD11}" dt="2025-09-23T16:55:15.053" v="3" actId="20577"/>
          <ac:spMkLst>
            <pc:docMk/>
            <pc:sldMk cId="1259332018" sldId="259"/>
            <ac:spMk id="5" creationId="{B3BE2D1C-65B4-E176-C21F-22044492344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250518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1404263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603313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1618302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921862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1797167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640459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1006710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1905118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34320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412281-1AA8-CE4A-A554-8B9E186C39A7}" type="datetimeFigureOut">
              <a:rPr lang="es-ES_tradnl" smtClean="0"/>
              <a:t>23/09/2025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31273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412281-1AA8-CE4A-A554-8B9E186C39A7}" type="datetimeFigureOut">
              <a:rPr lang="es-ES_tradnl" smtClean="0"/>
              <a:t>23/09/2025</a:t>
            </a:fld>
            <a:endParaRPr lang="es-ES_tradnl"/>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B02DB-5781-F943-94F9-873A9A973557}" type="slidenum">
              <a:rPr lang="es-ES_tradnl" smtClean="0"/>
              <a:t>‹#›</a:t>
            </a:fld>
            <a:endParaRPr lang="es-ES_tradnl"/>
          </a:p>
        </p:txBody>
      </p:sp>
    </p:spTree>
    <p:extLst>
      <p:ext uri="{BB962C8B-B14F-4D97-AF65-F5344CB8AC3E}">
        <p14:creationId xmlns:p14="http://schemas.microsoft.com/office/powerpoint/2010/main" val="14200859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ngall.com/mailbox-png/download/2173"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techboomers.com/zoom-tips-for-teachers-education"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www.pngall.com/approved-png" TargetMode="External"/><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5E5C743-DDAD-4BDB-845E-422D8D78B821}"/>
              </a:ext>
            </a:extLst>
          </p:cNvPr>
          <p:cNvPicPr>
            <a:picLocks noChangeAspect="1"/>
          </p:cNvPicPr>
          <p:nvPr/>
        </p:nvPicPr>
        <p:blipFill>
          <a:blip r:embed="rId2"/>
          <a:stretch>
            <a:fillRect/>
          </a:stretch>
        </p:blipFill>
        <p:spPr>
          <a:xfrm>
            <a:off x="-2086" y="100641"/>
            <a:ext cx="12196171" cy="6858000"/>
          </a:xfrm>
          <a:prstGeom prst="rect">
            <a:avLst/>
          </a:prstGeom>
        </p:spPr>
      </p:pic>
      <p:pic>
        <p:nvPicPr>
          <p:cNvPr id="2" name="Imagen 1">
            <a:extLst>
              <a:ext uri="{FF2B5EF4-FFF2-40B4-BE49-F238E27FC236}">
                <a16:creationId xmlns:a16="http://schemas.microsoft.com/office/drawing/2014/main" id="{FB18AECD-8E66-B20A-1701-47C53E709441}"/>
              </a:ext>
            </a:extLst>
          </p:cNvPr>
          <p:cNvPicPr>
            <a:picLocks noChangeAspect="1"/>
          </p:cNvPicPr>
          <p:nvPr/>
        </p:nvPicPr>
        <p:blipFill>
          <a:blip r:embed="rId3"/>
          <a:stretch>
            <a:fillRect/>
          </a:stretch>
        </p:blipFill>
        <p:spPr>
          <a:xfrm>
            <a:off x="6554009" y="814837"/>
            <a:ext cx="938661" cy="915118"/>
          </a:xfrm>
          <a:prstGeom prst="rect">
            <a:avLst/>
          </a:prstGeom>
        </p:spPr>
      </p:pic>
      <p:sp>
        <p:nvSpPr>
          <p:cNvPr id="4" name="CuadroTexto 1">
            <a:extLst>
              <a:ext uri="{FF2B5EF4-FFF2-40B4-BE49-F238E27FC236}">
                <a16:creationId xmlns:a16="http://schemas.microsoft.com/office/drawing/2014/main" id="{A60D8D7D-95B7-3C2C-F18A-CEF65C0D3F83}"/>
              </a:ext>
            </a:extLst>
          </p:cNvPr>
          <p:cNvSpPr txBox="1"/>
          <p:nvPr/>
        </p:nvSpPr>
        <p:spPr>
          <a:xfrm>
            <a:off x="802468" y="948444"/>
            <a:ext cx="5056910" cy="1015663"/>
          </a:xfrm>
          <a:prstGeom prst="rect">
            <a:avLst/>
          </a:prstGeom>
          <a:noFill/>
        </p:spPr>
        <p:txBody>
          <a:bodyPr wrap="square" rtlCol="0">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000" b="1" dirty="0">
                <a:latin typeface="Cambria" panose="02040503050406030204" pitchFamily="18" charset="0"/>
                <a:ea typeface="Cambria" panose="02040503050406030204" pitchFamily="18" charset="0"/>
              </a:rPr>
              <a:t>Instituto de Proyección Regional y Educación a Distancia -IPRED - UIS</a:t>
            </a:r>
            <a:r>
              <a:rPr lang="es-MX" sz="2000" b="1" dirty="0"/>
              <a:t>		</a:t>
            </a:r>
          </a:p>
        </p:txBody>
      </p:sp>
      <p:sp>
        <p:nvSpPr>
          <p:cNvPr id="5" name="CuadroTexto 5">
            <a:extLst>
              <a:ext uri="{FF2B5EF4-FFF2-40B4-BE49-F238E27FC236}">
                <a16:creationId xmlns:a16="http://schemas.microsoft.com/office/drawing/2014/main" id="{B282E13A-4C19-C5BD-F79E-EA8E3075C787}"/>
              </a:ext>
            </a:extLst>
          </p:cNvPr>
          <p:cNvSpPr txBox="1"/>
          <p:nvPr/>
        </p:nvSpPr>
        <p:spPr>
          <a:xfrm>
            <a:off x="1011994" y="3428619"/>
            <a:ext cx="10157384" cy="954107"/>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2800" dirty="0">
                <a:latin typeface="Cambria"/>
                <a:ea typeface="Cambria"/>
              </a:rPr>
              <a:t>Guía para la recepción, sustentaciones y notas finales de trabajos de grado para programas agroindustriales</a:t>
            </a:r>
            <a:endParaRPr lang="es-MX" sz="2800" dirty="0">
              <a:latin typeface="Cambria"/>
              <a:ea typeface="Cambria"/>
              <a:cs typeface="Calibri"/>
            </a:endParaRPr>
          </a:p>
        </p:txBody>
      </p:sp>
      <p:sp>
        <p:nvSpPr>
          <p:cNvPr id="7" name="CuadroTexto 1">
            <a:extLst>
              <a:ext uri="{FF2B5EF4-FFF2-40B4-BE49-F238E27FC236}">
                <a16:creationId xmlns:a16="http://schemas.microsoft.com/office/drawing/2014/main" id="{36F37868-5704-DFD5-A424-A11B7DF970AA}"/>
              </a:ext>
            </a:extLst>
          </p:cNvPr>
          <p:cNvSpPr txBox="1"/>
          <p:nvPr/>
        </p:nvSpPr>
        <p:spPr>
          <a:xfrm>
            <a:off x="644316" y="6339953"/>
            <a:ext cx="6839702" cy="307777"/>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1400" b="1" dirty="0">
                <a:cs typeface="Calibri"/>
              </a:rPr>
              <a:t>Elaborado por: Eider Manuel Preciado, Auxiliar programas agroindustriales.</a:t>
            </a:r>
            <a:endParaRPr lang="es-ES" dirty="0"/>
          </a:p>
        </p:txBody>
      </p:sp>
    </p:spTree>
    <p:extLst>
      <p:ext uri="{BB962C8B-B14F-4D97-AF65-F5344CB8AC3E}">
        <p14:creationId xmlns:p14="http://schemas.microsoft.com/office/powerpoint/2010/main" val="6323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1">
            <a:extLst>
              <a:ext uri="{FF2B5EF4-FFF2-40B4-BE49-F238E27FC236}">
                <a16:creationId xmlns:a16="http://schemas.microsoft.com/office/drawing/2014/main" id="{947F8566-9968-AE35-6228-3C3AC3CE27F8}"/>
              </a:ext>
            </a:extLst>
          </p:cNvPr>
          <p:cNvSpPr txBox="1"/>
          <p:nvPr/>
        </p:nvSpPr>
        <p:spPr>
          <a:xfrm>
            <a:off x="1248166" y="545878"/>
            <a:ext cx="7112872" cy="584775"/>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b="1" dirty="0">
                <a:cs typeface="Calibri"/>
              </a:rPr>
              <a:t>RECEPCIÓN DE TRABAJOS FINALES</a:t>
            </a:r>
            <a:endParaRPr lang="es-ES"/>
          </a:p>
        </p:txBody>
      </p:sp>
      <p:sp>
        <p:nvSpPr>
          <p:cNvPr id="5" name="CuadroTexto 5">
            <a:extLst>
              <a:ext uri="{FF2B5EF4-FFF2-40B4-BE49-F238E27FC236}">
                <a16:creationId xmlns:a16="http://schemas.microsoft.com/office/drawing/2014/main" id="{B3BE2D1C-65B4-E176-C21F-22044492344B}"/>
              </a:ext>
            </a:extLst>
          </p:cNvPr>
          <p:cNvSpPr txBox="1"/>
          <p:nvPr/>
        </p:nvSpPr>
        <p:spPr>
          <a:xfrm>
            <a:off x="825088" y="1286393"/>
            <a:ext cx="8202063" cy="5016758"/>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AutoNum type="arabicPeriod"/>
            </a:pPr>
            <a:r>
              <a:rPr lang="es-MX" sz="2000" dirty="0">
                <a:latin typeface="Cambria"/>
                <a:ea typeface="Cambria"/>
                <a:cs typeface="Calibri"/>
              </a:rPr>
              <a:t>De acuerdo con el cronograma de actividades establecido al inicio del semestre, se reciben los trabajos finales a los estudiantes. </a:t>
            </a:r>
            <a:r>
              <a:rPr lang="es-MX" sz="2000" b="1" dirty="0">
                <a:solidFill>
                  <a:srgbClr val="FF0000"/>
                </a:solidFill>
                <a:latin typeface="Cambria"/>
                <a:ea typeface="Cambria"/>
                <a:cs typeface="Calibri"/>
              </a:rPr>
              <a:t>Importante</a:t>
            </a:r>
            <a:r>
              <a:rPr lang="es-MX" sz="2000" dirty="0">
                <a:latin typeface="Cambria"/>
                <a:ea typeface="Cambria"/>
                <a:cs typeface="Calibri"/>
              </a:rPr>
              <a:t>: Todos los trabajos deben ser enviados junto con la carta aval con el consentimiento del director de proyecto, Recibirlos solo el día indicado, Confirmar correo de recepción del documento, cada proyecto debe estar en la carpeta asignada.</a:t>
            </a:r>
          </a:p>
          <a:p>
            <a:pPr marL="457200" indent="-457200">
              <a:buAutoNum type="arabicPeriod"/>
            </a:pPr>
            <a:r>
              <a:rPr lang="es-MX" sz="2000" dirty="0">
                <a:latin typeface="Cambria"/>
                <a:ea typeface="Cambria"/>
                <a:cs typeface="Calibri"/>
              </a:rPr>
              <a:t>Enviar el documento a los evaluadores de acuerdo con el acta del comité de trabajos de grado.</a:t>
            </a:r>
            <a:r>
              <a:rPr lang="es-MX" sz="2000" b="1" dirty="0">
                <a:latin typeface="Cambria"/>
                <a:ea typeface="Cambria"/>
                <a:cs typeface="Calibri"/>
              </a:rPr>
              <a:t> </a:t>
            </a:r>
            <a:r>
              <a:rPr lang="es-MX" sz="2000" b="1" dirty="0">
                <a:solidFill>
                  <a:srgbClr val="FF0000"/>
                </a:solidFill>
                <a:latin typeface="Cambria"/>
                <a:ea typeface="Cambria"/>
                <a:cs typeface="Calibri"/>
              </a:rPr>
              <a:t>Importante</a:t>
            </a:r>
            <a:r>
              <a:rPr lang="es-MX" sz="2000" dirty="0">
                <a:latin typeface="Cambria"/>
                <a:ea typeface="Cambria"/>
                <a:cs typeface="Calibri"/>
              </a:rPr>
              <a:t>: Hacer el seguimiento al proceso; los evaluadores deben confirmar la recepción y la aceptación de evaluar cada tesis.</a:t>
            </a:r>
          </a:p>
          <a:p>
            <a:pPr marL="457200" indent="-457200">
              <a:buAutoNum type="arabicPeriod"/>
            </a:pPr>
            <a:r>
              <a:rPr lang="es-MX" sz="2000" dirty="0">
                <a:latin typeface="Cambria"/>
                <a:ea typeface="Cambria"/>
                <a:cs typeface="Calibri"/>
              </a:rPr>
              <a:t>Hacer seguimiento a cada proyecto enviado a evaluar.</a:t>
            </a:r>
            <a:r>
              <a:rPr lang="es-MX" sz="2000" dirty="0">
                <a:solidFill>
                  <a:srgbClr val="FF0000"/>
                </a:solidFill>
                <a:latin typeface="Cambria"/>
                <a:ea typeface="Cambria"/>
                <a:cs typeface="Calibri"/>
              </a:rPr>
              <a:t> </a:t>
            </a:r>
            <a:r>
              <a:rPr lang="es-MX" sz="2000" b="1" dirty="0">
                <a:solidFill>
                  <a:srgbClr val="FF0000"/>
                </a:solidFill>
                <a:latin typeface="Cambria"/>
                <a:ea typeface="Cambria"/>
                <a:cs typeface="Calibri"/>
              </a:rPr>
              <a:t>Importante</a:t>
            </a:r>
            <a:r>
              <a:rPr lang="es-MX" sz="2000" dirty="0">
                <a:latin typeface="Cambria"/>
                <a:ea typeface="Cambria"/>
                <a:cs typeface="Calibri"/>
              </a:rPr>
              <a:t>: cada proyecto debe ser evaluado en un plazo máximo de 8 días, por eso se debe estar contactando a los evaluadores constantemente.</a:t>
            </a:r>
          </a:p>
          <a:p>
            <a:pPr marL="457200" indent="-457200">
              <a:buAutoNum type="arabicPeriod"/>
            </a:pPr>
            <a:r>
              <a:rPr lang="es-MX" sz="2000" dirty="0">
                <a:latin typeface="Cambria"/>
                <a:ea typeface="Cambria"/>
                <a:cs typeface="Calibri"/>
              </a:rPr>
              <a:t>Enviar las correcciones a los estudiantes. </a:t>
            </a:r>
            <a:r>
              <a:rPr lang="es-MX" sz="2000" b="1" dirty="0">
                <a:solidFill>
                  <a:srgbClr val="FF0000"/>
                </a:solidFill>
                <a:latin typeface="Cambria"/>
                <a:ea typeface="Cambria"/>
                <a:cs typeface="Calibri"/>
              </a:rPr>
              <a:t>Importante</a:t>
            </a:r>
            <a:r>
              <a:rPr lang="es-MX" sz="2000" dirty="0">
                <a:latin typeface="Cambria"/>
                <a:ea typeface="Cambria"/>
                <a:cs typeface="Calibri"/>
              </a:rPr>
              <a:t>: Los estudiantes desconocen a sus evaluadores por eso hay que tener presente no reenviar el correo recibido, sino que, enviar uno nuevo.</a:t>
            </a:r>
          </a:p>
        </p:txBody>
      </p:sp>
      <p:pic>
        <p:nvPicPr>
          <p:cNvPr id="45" name="Imagen 44" descr="Icono&#10;&#10;Descripción generada automáticamente">
            <a:extLst>
              <a:ext uri="{FF2B5EF4-FFF2-40B4-BE49-F238E27FC236}">
                <a16:creationId xmlns:a16="http://schemas.microsoft.com/office/drawing/2014/main" id="{A5DEC48C-1014-B750-D04A-91503F08882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356666" y="2505854"/>
            <a:ext cx="1846289" cy="1831912"/>
          </a:xfrm>
          <a:prstGeom prst="rect">
            <a:avLst/>
          </a:prstGeom>
        </p:spPr>
      </p:pic>
    </p:spTree>
    <p:extLst>
      <p:ext uri="{BB962C8B-B14F-4D97-AF65-F5344CB8AC3E}">
        <p14:creationId xmlns:p14="http://schemas.microsoft.com/office/powerpoint/2010/main" val="59591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1">
            <a:extLst>
              <a:ext uri="{FF2B5EF4-FFF2-40B4-BE49-F238E27FC236}">
                <a16:creationId xmlns:a16="http://schemas.microsoft.com/office/drawing/2014/main" id="{947F8566-9968-AE35-6228-3C3AC3CE27F8}"/>
              </a:ext>
            </a:extLst>
          </p:cNvPr>
          <p:cNvSpPr txBox="1"/>
          <p:nvPr/>
        </p:nvSpPr>
        <p:spPr>
          <a:xfrm>
            <a:off x="1161902" y="143312"/>
            <a:ext cx="7112872" cy="584775"/>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b="1" dirty="0">
                <a:cs typeface="Calibri"/>
              </a:rPr>
              <a:t>SUSTENTACIONES</a:t>
            </a:r>
          </a:p>
        </p:txBody>
      </p:sp>
      <p:sp>
        <p:nvSpPr>
          <p:cNvPr id="5" name="CuadroTexto 5">
            <a:extLst>
              <a:ext uri="{FF2B5EF4-FFF2-40B4-BE49-F238E27FC236}">
                <a16:creationId xmlns:a16="http://schemas.microsoft.com/office/drawing/2014/main" id="{B3BE2D1C-65B4-E176-C21F-22044492344B}"/>
              </a:ext>
            </a:extLst>
          </p:cNvPr>
          <p:cNvSpPr txBox="1"/>
          <p:nvPr/>
        </p:nvSpPr>
        <p:spPr>
          <a:xfrm>
            <a:off x="609427" y="725676"/>
            <a:ext cx="8202063" cy="6555641"/>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AutoNum type="arabicPeriod"/>
            </a:pPr>
            <a:r>
              <a:rPr lang="es-MX" sz="2000" dirty="0">
                <a:solidFill>
                  <a:srgbClr val="000000"/>
                </a:solidFill>
                <a:latin typeface="Cambria"/>
                <a:ea typeface="Cambria"/>
                <a:cs typeface="Calibri"/>
              </a:rPr>
              <a:t>Una vez recibidos los conceptos por parte de los dos evaluadores; </a:t>
            </a:r>
            <a:r>
              <a:rPr lang="es-MX" sz="2000" b="1" dirty="0">
                <a:solidFill>
                  <a:srgbClr val="000000"/>
                </a:solidFill>
                <a:latin typeface="Cambria"/>
                <a:ea typeface="Cambria"/>
                <a:cs typeface="Calibri"/>
              </a:rPr>
              <a:t>aprobado para sustentar</a:t>
            </a:r>
            <a:r>
              <a:rPr lang="es-MX" sz="2000" dirty="0">
                <a:solidFill>
                  <a:srgbClr val="000000"/>
                </a:solidFill>
                <a:latin typeface="Cambria"/>
                <a:ea typeface="Cambria"/>
                <a:cs typeface="Calibri"/>
              </a:rPr>
              <a:t>, se debe organizar el horario de las sustentaciones teniendo en cuenta el cronograma de actividades y la disponibilidad horaria de los evaluadores.</a:t>
            </a:r>
            <a:r>
              <a:rPr lang="es-MX" sz="2000" b="1" dirty="0">
                <a:solidFill>
                  <a:srgbClr val="FF0000"/>
                </a:solidFill>
                <a:latin typeface="Cambria"/>
                <a:ea typeface="Cambria"/>
                <a:cs typeface="Calibri"/>
              </a:rPr>
              <a:t> Importante: </a:t>
            </a:r>
            <a:r>
              <a:rPr lang="es-MX" sz="2000" dirty="0">
                <a:latin typeface="Cambria"/>
                <a:ea typeface="Cambria"/>
                <a:cs typeface="Calibri"/>
              </a:rPr>
              <a:t>Enviar correo a los evaluadores con propuesta de sustentación para posteriormente acordar la hora y fecha más conveniente.</a:t>
            </a:r>
            <a:endParaRPr lang="es-MX" sz="2000" dirty="0">
              <a:solidFill>
                <a:srgbClr val="000000"/>
              </a:solidFill>
              <a:latin typeface="Cambria"/>
              <a:ea typeface="Cambria"/>
              <a:cs typeface="Calibri"/>
            </a:endParaRPr>
          </a:p>
          <a:p>
            <a:pPr marL="457200" indent="-457200">
              <a:buAutoNum type="arabicPeriod"/>
            </a:pPr>
            <a:r>
              <a:rPr lang="es-MX" sz="2000" dirty="0">
                <a:latin typeface="Cambria"/>
                <a:ea typeface="Cambria"/>
                <a:cs typeface="Calibri"/>
              </a:rPr>
              <a:t>Programar las reuniones en Zoom. </a:t>
            </a:r>
            <a:r>
              <a:rPr lang="es-MX" sz="2000" b="1" dirty="0">
                <a:solidFill>
                  <a:srgbClr val="FF0000"/>
                </a:solidFill>
                <a:latin typeface="Cambria"/>
                <a:ea typeface="Cambria"/>
                <a:cs typeface="Calibri"/>
              </a:rPr>
              <a:t>Importante</a:t>
            </a:r>
            <a:r>
              <a:rPr lang="es-MX" sz="2000" dirty="0">
                <a:latin typeface="Cambria"/>
                <a:ea typeface="Cambria"/>
                <a:cs typeface="Calibri"/>
              </a:rPr>
              <a:t>: Utilizar la cuenta 785 del programa.</a:t>
            </a:r>
          </a:p>
          <a:p>
            <a:pPr marL="457200" indent="-457200">
              <a:buAutoNum type="arabicPeriod"/>
            </a:pPr>
            <a:r>
              <a:rPr lang="es-MX" sz="2000" dirty="0">
                <a:latin typeface="Cambria"/>
                <a:ea typeface="Cambria"/>
                <a:cs typeface="Calibri"/>
              </a:rPr>
              <a:t>Compartir los horarios finales de sustentación junto con el enlace de la reunión con estudiantes y evaluadores (WhatsApp y correo) adicionalmente, enviarles la plantilla institucional UIS 2024 para las personas que van a sustentar.</a:t>
            </a:r>
          </a:p>
          <a:p>
            <a:pPr marL="457200" indent="-457200">
              <a:buAutoNum type="arabicPeriod"/>
            </a:pPr>
            <a:r>
              <a:rPr lang="es-MX" sz="2000" dirty="0">
                <a:latin typeface="Cambria"/>
                <a:ea typeface="Cambria"/>
                <a:cs typeface="Calibri"/>
              </a:rPr>
              <a:t>Enviar a los evaluadores los formatos de evaluación y nota final de los proyectos según corresponda. </a:t>
            </a:r>
            <a:r>
              <a:rPr lang="es-MX" sz="2000" b="1" dirty="0">
                <a:solidFill>
                  <a:srgbClr val="FF0000"/>
                </a:solidFill>
                <a:latin typeface="Cambria"/>
                <a:ea typeface="Cambria"/>
                <a:cs typeface="Calibri"/>
              </a:rPr>
              <a:t>Importante:</a:t>
            </a:r>
            <a:r>
              <a:rPr lang="es-MX" sz="2000" dirty="0">
                <a:latin typeface="Cambria"/>
                <a:ea typeface="Cambria"/>
                <a:cs typeface="Calibri"/>
              </a:rPr>
              <a:t> los formatos que se van a dejar puede que estén desactualizados en los títulos, por ello se debe revisar y actualizar si corresponde.</a:t>
            </a:r>
          </a:p>
          <a:p>
            <a:pPr marL="457200" indent="-457200">
              <a:buAutoNum type="arabicPeriod"/>
            </a:pPr>
            <a:r>
              <a:rPr lang="es-MX" sz="2000" dirty="0">
                <a:latin typeface="Cambria"/>
                <a:ea typeface="Cambria"/>
                <a:cs typeface="Calibri"/>
              </a:rPr>
              <a:t>Calificación del proyecto. </a:t>
            </a:r>
            <a:r>
              <a:rPr lang="es-MX" sz="2000" b="1" dirty="0">
                <a:solidFill>
                  <a:srgbClr val="FF0000"/>
                </a:solidFill>
                <a:latin typeface="Cambria"/>
                <a:ea typeface="Cambria"/>
                <a:cs typeface="Calibri"/>
              </a:rPr>
              <a:t>Importante</a:t>
            </a:r>
            <a:r>
              <a:rPr lang="es-MX" sz="2000" dirty="0">
                <a:latin typeface="Cambria"/>
                <a:ea typeface="Cambria"/>
                <a:cs typeface="Calibri"/>
              </a:rPr>
              <a:t>: las calificaciones se pueden hacer durante la reunión o los evaluadores pueden acordar una reunión aparte ( sin presencia del estudiante) para designar una nota y debe entregarse en la mayor brevedad posible.</a:t>
            </a:r>
          </a:p>
          <a:p>
            <a:pPr marL="457200" indent="-457200">
              <a:buAutoNum type="arabicPeriod"/>
            </a:pPr>
            <a:endParaRPr lang="es-MX" sz="2000" dirty="0">
              <a:latin typeface="Cambria"/>
              <a:ea typeface="Cambria"/>
              <a:cs typeface="Calibri"/>
            </a:endParaRPr>
          </a:p>
        </p:txBody>
      </p:sp>
      <p:pic>
        <p:nvPicPr>
          <p:cNvPr id="2" name="Imagen 1" descr="Imagen que contiene electrónica, computadora&#10;&#10;Descripción generada automáticamente">
            <a:extLst>
              <a:ext uri="{FF2B5EF4-FFF2-40B4-BE49-F238E27FC236}">
                <a16:creationId xmlns:a16="http://schemas.microsoft.com/office/drawing/2014/main" id="{BD3954E4-7D39-7C56-1FAA-EC295F9EC335}"/>
              </a:ext>
            </a:extLst>
          </p:cNvPr>
          <p:cNvPicPr>
            <a:picLocks noChangeAspect="1"/>
          </p:cNvPicPr>
          <p:nvPr/>
        </p:nvPicPr>
        <p:blipFill>
          <a:blip r:embed="rId2">
            <a:alphaModFix amt="93000"/>
            <a:extLst>
              <a:ext uri="{837473B0-CC2E-450A-ABE3-18F120FF3D39}">
                <a1611:picAttrSrcUrl xmlns:a1611="http://schemas.microsoft.com/office/drawing/2016/11/main" r:id="rId3"/>
              </a:ext>
            </a:extLst>
          </a:blip>
          <a:stretch>
            <a:fillRect/>
          </a:stretch>
        </p:blipFill>
        <p:spPr>
          <a:xfrm>
            <a:off x="9158377" y="2634652"/>
            <a:ext cx="2817963" cy="1588699"/>
          </a:xfrm>
          <a:prstGeom prst="rect">
            <a:avLst/>
          </a:prstGeom>
          <a:effectLst/>
        </p:spPr>
      </p:pic>
    </p:spTree>
    <p:extLst>
      <p:ext uri="{BB962C8B-B14F-4D97-AF65-F5344CB8AC3E}">
        <p14:creationId xmlns:p14="http://schemas.microsoft.com/office/powerpoint/2010/main" val="1259332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1">
            <a:extLst>
              <a:ext uri="{FF2B5EF4-FFF2-40B4-BE49-F238E27FC236}">
                <a16:creationId xmlns:a16="http://schemas.microsoft.com/office/drawing/2014/main" id="{947F8566-9968-AE35-6228-3C3AC3CE27F8}"/>
              </a:ext>
            </a:extLst>
          </p:cNvPr>
          <p:cNvSpPr txBox="1"/>
          <p:nvPr/>
        </p:nvSpPr>
        <p:spPr>
          <a:xfrm>
            <a:off x="1377562" y="1120972"/>
            <a:ext cx="7112872" cy="584775"/>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3200" b="1" dirty="0">
                <a:cs typeface="Calibri"/>
              </a:rPr>
              <a:t>NOTAS FINALES</a:t>
            </a:r>
          </a:p>
        </p:txBody>
      </p:sp>
      <p:sp>
        <p:nvSpPr>
          <p:cNvPr id="5" name="CuadroTexto 5">
            <a:extLst>
              <a:ext uri="{FF2B5EF4-FFF2-40B4-BE49-F238E27FC236}">
                <a16:creationId xmlns:a16="http://schemas.microsoft.com/office/drawing/2014/main" id="{B3BE2D1C-65B4-E176-C21F-22044492344B}"/>
              </a:ext>
            </a:extLst>
          </p:cNvPr>
          <p:cNvSpPr txBox="1"/>
          <p:nvPr/>
        </p:nvSpPr>
        <p:spPr>
          <a:xfrm>
            <a:off x="825088" y="2019638"/>
            <a:ext cx="8202063" cy="3170099"/>
          </a:xfrm>
          <a:prstGeom prst="rect">
            <a:avLst/>
          </a:prstGeom>
          <a:noFill/>
        </p:spPr>
        <p:txBody>
          <a:bodyPr wrap="square" lIns="91440" tIns="45720" rIns="91440" bIns="45720" rtlCol="0" anchor="t">
            <a:spAutoFit/>
          </a:bodyPr>
          <a:ls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buAutoNum type="arabicPeriod"/>
            </a:pPr>
            <a:r>
              <a:rPr lang="es-MX" sz="2000" dirty="0">
                <a:latin typeface="Cambria"/>
                <a:ea typeface="Cambria"/>
                <a:cs typeface="Calibri"/>
              </a:rPr>
              <a:t>Dar a conocer las calificaciones a los estudiantes. </a:t>
            </a:r>
            <a:r>
              <a:rPr lang="es-MX" sz="2000" b="1" dirty="0">
                <a:solidFill>
                  <a:srgbClr val="FF0000"/>
                </a:solidFill>
                <a:latin typeface="Cambria"/>
                <a:ea typeface="Cambria"/>
                <a:cs typeface="Calibri"/>
              </a:rPr>
              <a:t>Importante</a:t>
            </a:r>
            <a:r>
              <a:rPr lang="es-MX" sz="2000" dirty="0">
                <a:latin typeface="Cambria"/>
                <a:ea typeface="Cambria"/>
                <a:cs typeface="Calibri"/>
              </a:rPr>
              <a:t>: Se les comparte únicamente el archivo en PDF con la nota final y no con la evaluación. Se genera un archivo por cada estudiante sin importar que el trabajo sea en grupo.</a:t>
            </a:r>
          </a:p>
          <a:p>
            <a:pPr marL="457200" indent="-457200">
              <a:buAutoNum type="arabicPeriod"/>
            </a:pPr>
            <a:r>
              <a:rPr lang="es-MX" sz="2000" dirty="0">
                <a:latin typeface="Cambria"/>
                <a:ea typeface="Cambria"/>
                <a:cs typeface="Calibri"/>
              </a:rPr>
              <a:t>Cargar la nota en la plataforma. </a:t>
            </a:r>
            <a:r>
              <a:rPr lang="es-MX" sz="2000" b="1" dirty="0">
                <a:solidFill>
                  <a:srgbClr val="FF0000"/>
                </a:solidFill>
                <a:latin typeface="Cambria"/>
                <a:ea typeface="Cambria"/>
                <a:cs typeface="Calibri"/>
              </a:rPr>
              <a:t>Importante:</a:t>
            </a:r>
            <a:r>
              <a:rPr lang="es-MX" sz="2000" dirty="0">
                <a:latin typeface="Cambria"/>
                <a:ea typeface="Cambria"/>
                <a:cs typeface="Calibri"/>
              </a:rPr>
              <a:t> tener presente que para trabajo de grado II una vez generada la nota no hay forma de modificarla. Tener a la mano el número de cedula de cada evaluador. </a:t>
            </a:r>
          </a:p>
          <a:p>
            <a:pPr marL="457200" indent="-457200">
              <a:buAutoNum type="arabicPeriod"/>
            </a:pPr>
            <a:r>
              <a:rPr lang="es-MX" sz="2000" dirty="0">
                <a:latin typeface="Cambria"/>
                <a:ea typeface="Cambria"/>
                <a:cs typeface="Calibri"/>
              </a:rPr>
              <a:t>Tomar pantallazo de cada subida de nota y guardarla en una carpeta.</a:t>
            </a:r>
          </a:p>
          <a:p>
            <a:pPr marL="457200" indent="-457200">
              <a:buAutoNum type="arabicPeriod"/>
            </a:pPr>
            <a:endParaRPr lang="es-MX" sz="2000" dirty="0">
              <a:latin typeface="Cambria"/>
              <a:ea typeface="Cambria"/>
              <a:cs typeface="Calibri"/>
            </a:endParaRPr>
          </a:p>
          <a:p>
            <a:pPr marL="457200" indent="-457200">
              <a:buAutoNum type="arabicPeriod"/>
            </a:pPr>
            <a:endParaRPr lang="es-MX" sz="2000" dirty="0">
              <a:latin typeface="Cambria"/>
              <a:ea typeface="Cambria"/>
              <a:cs typeface="Calibri"/>
            </a:endParaRPr>
          </a:p>
        </p:txBody>
      </p:sp>
      <p:pic>
        <p:nvPicPr>
          <p:cNvPr id="4" name="Imagen 3" descr="Forma, Calendario, Círculo&#10;&#10;Descripción generada automáticamente">
            <a:extLst>
              <a:ext uri="{FF2B5EF4-FFF2-40B4-BE49-F238E27FC236}">
                <a16:creationId xmlns:a16="http://schemas.microsoft.com/office/drawing/2014/main" id="{43415920-485E-F071-D2C9-AE51205FCF6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474709" y="2211957"/>
            <a:ext cx="2156544" cy="1930879"/>
          </a:xfrm>
          <a:prstGeom prst="rect">
            <a:avLst/>
          </a:prstGeom>
        </p:spPr>
      </p:pic>
    </p:spTree>
    <p:extLst>
      <p:ext uri="{BB962C8B-B14F-4D97-AF65-F5344CB8AC3E}">
        <p14:creationId xmlns:p14="http://schemas.microsoft.com/office/powerpoint/2010/main" val="326186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B55A04D-76B5-4FBC-A0F7-476D1A4997B6}"/>
              </a:ext>
            </a:extLst>
          </p:cNvPr>
          <p:cNvPicPr>
            <a:picLocks noChangeAspect="1"/>
          </p:cNvPicPr>
          <p:nvPr/>
        </p:nvPicPr>
        <p:blipFill>
          <a:blip r:embed="rId2"/>
          <a:stretch>
            <a:fillRect/>
          </a:stretch>
        </p:blipFill>
        <p:spPr>
          <a:xfrm>
            <a:off x="-2086" y="0"/>
            <a:ext cx="12196171" cy="6858000"/>
          </a:xfrm>
          <a:prstGeom prst="rect">
            <a:avLst/>
          </a:prstGeom>
        </p:spPr>
      </p:pic>
    </p:spTree>
    <p:extLst>
      <p:ext uri="{BB962C8B-B14F-4D97-AF65-F5344CB8AC3E}">
        <p14:creationId xmlns:p14="http://schemas.microsoft.com/office/powerpoint/2010/main" val="154027995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55</TotalTime>
  <Words>0</Words>
  <Application>Microsoft Office PowerPoint</Application>
  <PresentationFormat>Widescreen</PresentationFormat>
  <Paragraphs>0</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Tema de Office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Renovación Sitio Web - Coordinación</cp:lastModifiedBy>
  <cp:revision>514</cp:revision>
  <dcterms:created xsi:type="dcterms:W3CDTF">2019-03-06T15:22:16Z</dcterms:created>
  <dcterms:modified xsi:type="dcterms:W3CDTF">2025-09-23T16:55:20Z</dcterms:modified>
</cp:coreProperties>
</file>